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72" r:id="rId5"/>
    <p:sldId id="259" r:id="rId6"/>
    <p:sldId id="260" r:id="rId7"/>
    <p:sldId id="261" r:id="rId8"/>
    <p:sldId id="263" r:id="rId9"/>
    <p:sldId id="262" r:id="rId10"/>
    <p:sldId id="264" r:id="rId11"/>
    <p:sldId id="265" r:id="rId12"/>
    <p:sldId id="266" r:id="rId13"/>
    <p:sldId id="267" r:id="rId14"/>
    <p:sldId id="268" r:id="rId15"/>
    <p:sldId id="269" r:id="rId16"/>
    <p:sldId id="273" r:id="rId17"/>
    <p:sldId id="274" r:id="rId18"/>
    <p:sldId id="277" r:id="rId19"/>
    <p:sldId id="279" r:id="rId20"/>
    <p:sldId id="281" r:id="rId21"/>
    <p:sldId id="280" r:id="rId22"/>
    <p:sldId id="284" r:id="rId23"/>
    <p:sldId id="289" r:id="rId24"/>
    <p:sldId id="290" r:id="rId25"/>
    <p:sldId id="297" r:id="rId26"/>
    <p:sldId id="283" r:id="rId27"/>
    <p:sldId id="282" r:id="rId28"/>
    <p:sldId id="285" r:id="rId29"/>
    <p:sldId id="291" r:id="rId30"/>
    <p:sldId id="286" r:id="rId31"/>
    <p:sldId id="298" r:id="rId32"/>
    <p:sldId id="295" r:id="rId33"/>
    <p:sldId id="296" r:id="rId34"/>
    <p:sldId id="287" r:id="rId35"/>
    <p:sldId id="293" r:id="rId36"/>
    <p:sldId id="288" r:id="rId37"/>
    <p:sldId id="299" r:id="rId38"/>
    <p:sldId id="300" r:id="rId39"/>
    <p:sldId id="301" r:id="rId4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EBA373-C65C-5C16-D952-F58A6538C6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8DA3CD4-A1DC-1393-2E54-D52288FB5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78A562-5CEF-58D6-5A59-ACF0CAB3D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8A97C8-931E-B015-9578-F03650E6C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63ADD4-36B6-C98D-7870-2A19F718C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3388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F63B14-933D-13F0-D384-513DED65A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719829-D98E-31A3-C854-DFA114E1F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8B6D67-16EA-8837-A516-D648AC8EA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60444A-61E7-208E-10ED-78837F5D9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32F9AE-769B-CCB4-F09A-C16EA2F42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439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FB468C4-2187-1BC7-95BC-00D3A44E4E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C8DE52-1436-6E65-DA93-8CD15DE91D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745E15-CBB9-63E4-4F94-72F45A4BB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03DBA0-2321-40F1-ECA6-53E320D34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31E518-E51C-4579-058A-FB092843A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490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1288C9-1BB5-33D2-37D7-CE8EA8695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435AB5-1AE3-28BA-9147-8ECA99FFC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23390A-67C9-6EA6-5D89-6F77185D4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4EEADC-7144-2C56-6591-DEAFC5777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BB63BD-D4B5-C12D-98DC-844A3057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4282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935E37-57A6-8373-871A-33273DC8D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C4FA90-8672-36A5-C5D0-A0D59C447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5BDD74-0332-ECF1-6D14-A3BC697BD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16D686-6B80-39F0-E3C7-53655D98D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5CA611-C332-7631-1D4F-9D3A4960D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4549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6C96C6-E724-8EFB-59AB-156980587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8536A6-1D6F-19AE-6440-561E77A2D1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8C8BEC-1221-B4C3-D99F-AD2C0DC172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71EE36-E373-DB2D-1759-03AB08F91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12921A-DDB8-325B-81E6-6465D77F1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115B13-358F-AC89-FF28-89D2419D7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462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6E6D55-325E-2FC7-3137-B96D8E5C1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599835-8E42-15F2-5BCF-F102ECDF9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B57D6D-E032-D474-762E-36D879F096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E19C21A-2B92-4208-3873-076188016D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7A6ACE1-D960-AD51-BB60-0DC10AE9B8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83DD84-2812-D969-5061-17E61873E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A1CCBF8-29C2-D2C1-2089-B65C96786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6F03A6-7E8C-F478-FBFE-379131EF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254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5187C5-801C-EA31-6744-5F9D0E846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44E7B8-878A-D197-9683-E956D6D5C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CDBD66-4841-56BF-B9B3-46A468750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477101C-CAA1-4F59-1F65-E13A7F862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7042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8509C85-C164-F66D-8B26-2F68F0D93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E69B89-5EBD-3E93-3EE4-3E7FFB0B7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1C59D3-7667-8663-5319-158E901C7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372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855B1-3F12-166A-7E8F-5DD75F9E8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0AE79B-BA8A-364C-8609-F4C41E6EF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E0C910-C1EB-7DB5-7C3E-1C8D7A9EC8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A2C1783-8469-6696-EDF8-3D211DCD5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845437-3E63-E2C1-9298-C6BAD7EEA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B0595E-19E4-BDF6-7ABC-88C7D16F7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65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9EDC5-264E-0FB8-F442-2916B321B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518CC45-2287-B895-BC04-F507D25125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358619-8B79-B777-CC90-4F742EED1A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76E305E-C463-71E7-3546-13E1D074E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3C764F-376C-95EA-A77B-9CD387BCD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6FEF997-3E5C-07FF-D41F-751836B2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410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3C73B5-D82C-152D-3284-7F3671051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B99723-E2F8-2911-341D-558BC6427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D24E8A-41BA-710E-FE94-BB97A16617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0CD21-5C94-45F0-9290-32777DB350D1}" type="datetimeFigureOut">
              <a:rPr lang="ko-KR" altLang="en-US" smtClean="0"/>
              <a:t>2022-07-11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EFC829-7E5D-A509-91AA-B6364AC27D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55EA54-A633-7DBC-5268-F9592CD75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4BC3A-940B-44B7-A2D3-DEF071989D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95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82408-470F-97CE-467E-BF19A008A1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Adversarial example and</a:t>
            </a:r>
            <a:br>
              <a:rPr lang="en-US" altLang="ko-KR" dirty="0"/>
            </a:br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A218EC-96F7-9DFD-2F17-2DFA59B88A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Kim Seung Hwan (overnap@khu.ac.kr)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8391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Types of Adversarial attacks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Consider a model that checks if a profile image is a photo of a person</a:t>
            </a:r>
          </a:p>
          <a:p>
            <a:r>
              <a:rPr lang="en-US" altLang="ko-KR" dirty="0"/>
              <a:t>An attacker wants to post a very offensive picture</a:t>
            </a:r>
          </a:p>
        </p:txBody>
      </p:sp>
    </p:spTree>
    <p:extLst>
      <p:ext uri="{BB962C8B-B14F-4D97-AF65-F5344CB8AC3E}">
        <p14:creationId xmlns:p14="http://schemas.microsoft.com/office/powerpoint/2010/main" val="1789401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Types of Adversarial attacks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attacker can only get the class inferred</a:t>
            </a:r>
          </a:p>
          <a:p>
            <a:r>
              <a:rPr lang="en-US" altLang="ko-KR" dirty="0"/>
              <a:t>Also wants his picture to be classified as a photo of a person</a:t>
            </a:r>
          </a:p>
        </p:txBody>
      </p:sp>
    </p:spTree>
    <p:extLst>
      <p:ext uri="{BB962C8B-B14F-4D97-AF65-F5344CB8AC3E}">
        <p14:creationId xmlns:p14="http://schemas.microsoft.com/office/powerpoint/2010/main" val="4194161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Types of Adversarial attacks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In terms of knowledge, Oracle; i.e., X-&gt;Y where Y is a class</a:t>
            </a:r>
          </a:p>
          <a:p>
            <a:r>
              <a:rPr lang="en-US" altLang="ko-KR" dirty="0"/>
              <a:t>In terms of the goal, Source/Target Misclassification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378253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Today I present to FGSM</a:t>
            </a:r>
          </a:p>
          <a:p>
            <a:r>
              <a:rPr lang="en-US" altLang="ko-KR" dirty="0"/>
              <a:t>FGSM is a way to make perturbations that cause (untargeted) misclassification when you know everything about model</a:t>
            </a:r>
          </a:p>
        </p:txBody>
      </p:sp>
      <p:pic>
        <p:nvPicPr>
          <p:cNvPr id="4" name="Picture 2" descr="Adversarial Example">
            <a:extLst>
              <a:ext uri="{FF2B5EF4-FFF2-40B4-BE49-F238E27FC236}">
                <a16:creationId xmlns:a16="http://schemas.microsoft.com/office/drawing/2014/main" id="{85F379D2-29DE-E045-9603-A09028626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0" y="3429000"/>
            <a:ext cx="63246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812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Creating adversarial examples is very easy if you know the architecture of the model, i.e. both topology and weights</a:t>
            </a:r>
          </a:p>
          <a:p>
            <a:r>
              <a:rPr lang="en-US" altLang="ko-KR" dirty="0"/>
              <a:t>It is mainly obtained through differentiation</a:t>
            </a:r>
          </a:p>
          <a:p>
            <a:r>
              <a:rPr lang="en-US" altLang="ko-KR" dirty="0"/>
              <a:t>Differentiate weights of the model or the loss</a:t>
            </a:r>
          </a:p>
        </p:txBody>
      </p:sp>
    </p:spTree>
    <p:extLst>
      <p:ext uri="{BB962C8B-B14F-4D97-AF65-F5344CB8AC3E}">
        <p14:creationId xmlns:p14="http://schemas.microsoft.com/office/powerpoint/2010/main" val="32491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FGSM is a method of differentiating the</a:t>
            </a:r>
            <a:r>
              <a:rPr lang="ko-KR" altLang="en-US" dirty="0"/>
              <a:t> </a:t>
            </a:r>
            <a:r>
              <a:rPr lang="en-US" altLang="ko-KR" dirty="0"/>
              <a:t>loss</a:t>
            </a:r>
          </a:p>
          <a:p>
            <a:r>
              <a:rPr lang="en-US" altLang="ko-KR" dirty="0"/>
              <a:t>It</a:t>
            </a:r>
            <a:r>
              <a:rPr lang="ko-KR" altLang="en-US" dirty="0"/>
              <a:t> </a:t>
            </a:r>
            <a:r>
              <a:rPr lang="en-US" altLang="ko-KR" dirty="0"/>
              <a:t>uses</a:t>
            </a:r>
            <a:r>
              <a:rPr lang="ko-KR" altLang="en-US" dirty="0"/>
              <a:t> </a:t>
            </a:r>
            <a:r>
              <a:rPr lang="en-US" altLang="ko-KR" dirty="0"/>
              <a:t>the</a:t>
            </a:r>
            <a:r>
              <a:rPr lang="ko-KR" altLang="en-US" dirty="0"/>
              <a:t> </a:t>
            </a:r>
            <a:r>
              <a:rPr lang="en-US" altLang="ko-KR" dirty="0"/>
              <a:t>gradient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move</a:t>
            </a:r>
            <a:r>
              <a:rPr lang="ko-KR" altLang="en-US" dirty="0"/>
              <a:t> </a:t>
            </a:r>
            <a:r>
              <a:rPr lang="en-US" altLang="ko-KR" dirty="0"/>
              <a:t>the loss increase</a:t>
            </a:r>
          </a:p>
        </p:txBody>
      </p:sp>
    </p:spTree>
    <p:extLst>
      <p:ext uri="{BB962C8B-B14F-4D97-AF65-F5344CB8AC3E}">
        <p14:creationId xmlns:p14="http://schemas.microsoft.com/office/powerpoint/2010/main" val="11618209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It is very intuitive to propagate the gradient of the loss to the input to make adversarial examples</a:t>
            </a:r>
          </a:p>
          <a:p>
            <a:r>
              <a:rPr lang="en-US" altLang="ko-KR" dirty="0"/>
              <a:t>Let us go into more detail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7291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Introduced at ICLR 2015</a:t>
            </a:r>
          </a:p>
          <a:p>
            <a:r>
              <a:rPr lang="en-US" altLang="ko-KR" dirty="0"/>
              <a:t>“Explaining and Harnessing Adversarial Examples” (Goodfellow et al.)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451900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Although nonlinearity is an important characteristic of DL, many models are designed to be close to linear (e.g. </a:t>
            </a:r>
            <a:r>
              <a:rPr lang="en-US" altLang="ko-KR" dirty="0" err="1"/>
              <a:t>ReLU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This is because the linear </a:t>
            </a:r>
            <a:r>
              <a:rPr lang="en-US" altLang="ko-KR" dirty="0" err="1"/>
              <a:t>behaviour</a:t>
            </a:r>
            <a:r>
              <a:rPr lang="en-US" altLang="ko-KR" dirty="0"/>
              <a:t> is easy to analyze and learns well</a:t>
            </a:r>
          </a:p>
        </p:txBody>
      </p:sp>
    </p:spTree>
    <p:extLst>
      <p:ext uri="{BB962C8B-B14F-4D97-AF65-F5344CB8AC3E}">
        <p14:creationId xmlns:p14="http://schemas.microsoft.com/office/powerpoint/2010/main" val="1840432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Consider a linear model</a:t>
            </a:r>
          </a:p>
          <a:p>
            <a:r>
              <a:rPr lang="en-US" altLang="ko-KR" dirty="0"/>
              <a:t>All model w/o nonlinear effects can be express as linear combinations of input features as: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BC7B88B-DA7A-E086-813E-3BA8BCAA8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998" y="3315789"/>
            <a:ext cx="2534004" cy="8954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82D0FB0-31C9-2AE7-C516-AA95501CA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3417" y="4521294"/>
            <a:ext cx="3493217" cy="197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89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an Adversarial examples?</a:t>
            </a:r>
            <a:endParaRPr lang="ko-KR" altLang="en-US" dirty="0"/>
          </a:p>
        </p:txBody>
      </p:sp>
      <p:pic>
        <p:nvPicPr>
          <p:cNvPr id="1026" name="Picture 2" descr="Adversarial Example">
            <a:extLst>
              <a:ext uri="{FF2B5EF4-FFF2-40B4-BE49-F238E27FC236}">
                <a16:creationId xmlns:a16="http://schemas.microsoft.com/office/drawing/2014/main" id="{ACF78DC0-E323-D27F-F59B-F1A03425E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0" y="2157412"/>
            <a:ext cx="63246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2526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So for the perturbated input:</a:t>
            </a:r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88013F-0A52-AF49-4FE9-0E1D860CF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047" y="3250277"/>
            <a:ext cx="7925906" cy="81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949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Maximize the impact of the perturbation</a:t>
            </a:r>
          </a:p>
          <a:p>
            <a:r>
              <a:rPr lang="en-US" altLang="ko-KR" dirty="0"/>
              <a:t>Subject to the max norm constraint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564FB6-91B7-608B-D6B2-D0DF096EB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943" y="3429000"/>
            <a:ext cx="5468113" cy="169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14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Assume that the cost function is linear around the current theta</a:t>
            </a:r>
          </a:p>
          <a:p>
            <a:r>
              <a:rPr lang="en-US" altLang="ko-KR" dirty="0"/>
              <a:t>The</a:t>
            </a:r>
            <a:r>
              <a:rPr lang="ko-KR" altLang="en-US" dirty="0"/>
              <a:t> </a:t>
            </a:r>
            <a:r>
              <a:rPr lang="en-US" altLang="ko-KR" dirty="0"/>
              <a:t>perturbation</a:t>
            </a:r>
            <a:r>
              <a:rPr lang="ko-KR" altLang="en-US" dirty="0"/>
              <a:t> </a:t>
            </a:r>
            <a:r>
              <a:rPr lang="en-US" altLang="ko-KR" dirty="0"/>
              <a:t>can</a:t>
            </a:r>
            <a:r>
              <a:rPr lang="ko-KR" altLang="en-US" dirty="0"/>
              <a:t> </a:t>
            </a:r>
            <a:r>
              <a:rPr lang="en-US" altLang="ko-KR" dirty="0"/>
              <a:t>be</a:t>
            </a:r>
            <a:r>
              <a:rPr lang="ko-KR" altLang="en-US" dirty="0"/>
              <a:t> </a:t>
            </a:r>
            <a:r>
              <a:rPr lang="en-US" altLang="ko-KR" dirty="0"/>
              <a:t>optimized</a:t>
            </a:r>
            <a:r>
              <a:rPr lang="ko-KR" altLang="en-US" dirty="0"/>
              <a:t> </a:t>
            </a:r>
            <a:r>
              <a:rPr lang="en-US" altLang="ko-KR" dirty="0"/>
              <a:t>in</a:t>
            </a:r>
            <a:r>
              <a:rPr lang="ko-KR" altLang="en-US" dirty="0"/>
              <a:t> </a:t>
            </a:r>
            <a:r>
              <a:rPr lang="en-US" altLang="ko-KR" dirty="0"/>
              <a:t>the</a:t>
            </a:r>
            <a:r>
              <a:rPr lang="ko-KR" altLang="en-US" dirty="0"/>
              <a:t> </a:t>
            </a:r>
            <a:r>
              <a:rPr lang="en-US" altLang="ko-KR" dirty="0"/>
              <a:t>same</a:t>
            </a:r>
            <a:r>
              <a:rPr lang="ko-KR" altLang="en-US" dirty="0"/>
              <a:t> </a:t>
            </a:r>
            <a:r>
              <a:rPr lang="en-US" altLang="ko-KR" dirty="0"/>
              <a:t>way</a:t>
            </a:r>
            <a:r>
              <a:rPr lang="ko-KR" altLang="en-US" dirty="0"/>
              <a:t> </a:t>
            </a:r>
            <a:r>
              <a:rPr lang="en-US" altLang="ko-KR" dirty="0"/>
              <a:t>in</a:t>
            </a:r>
            <a:r>
              <a:rPr lang="ko-KR" altLang="en-US" dirty="0"/>
              <a:t> </a:t>
            </a:r>
            <a:r>
              <a:rPr lang="en-US" altLang="ko-KR" dirty="0"/>
              <a:t>nonlinear</a:t>
            </a:r>
            <a:r>
              <a:rPr lang="ko-KR" altLang="en-US" dirty="0"/>
              <a:t> </a:t>
            </a:r>
            <a:r>
              <a:rPr lang="en-US" altLang="ko-KR" dirty="0"/>
              <a:t>model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0447C6B-38A6-1EE0-969F-CC2A6472A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023" y="3639293"/>
            <a:ext cx="4867954" cy="72400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BAC4540-1582-11AC-4B22-B0DE8CEF0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9977" y="4239491"/>
            <a:ext cx="3270044" cy="232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452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FGSM applied with pretrained </a:t>
            </a:r>
            <a:r>
              <a:rPr lang="en-US" altLang="ko-KR" dirty="0" err="1"/>
              <a:t>LeNet</a:t>
            </a:r>
            <a:r>
              <a:rPr lang="en-US" altLang="ko-KR" dirty="0"/>
              <a:t> and MNIST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0CE3B1E-1383-2D38-1E43-5CD472365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876" y="2976116"/>
            <a:ext cx="3343742" cy="32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2768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1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39E7C5-6C48-E9D2-E3FA-07D9746D68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2156"/>
          <a:stretch/>
        </p:blipFill>
        <p:spPr>
          <a:xfrm>
            <a:off x="838200" y="2032431"/>
            <a:ext cx="4876763" cy="361098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D28B730-A805-52A8-C63E-8FA7B7AA77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" t="57432"/>
          <a:stretch/>
        </p:blipFill>
        <p:spPr>
          <a:xfrm>
            <a:off x="5892800" y="2327868"/>
            <a:ext cx="5717564" cy="312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9528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It works well, but to reduce accuracy by more than half, you have to increase the epsilon very much</a:t>
            </a:r>
          </a:p>
          <a:p>
            <a:r>
              <a:rPr lang="en-US" altLang="ko-KR" dirty="0"/>
              <a:t>In this case, humans perceive perturbation</a:t>
            </a:r>
          </a:p>
          <a:p>
            <a:r>
              <a:rPr lang="en-US" altLang="ko-KR" dirty="0"/>
              <a:t>I think this is because MNIST only has brightness channel, and humans are sensitive to brightness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0CE3B1E-1383-2D38-1E43-5CD472365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3136" y="4420796"/>
            <a:ext cx="2164583" cy="207207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2884AAF-735E-0A3C-AC09-76EABBB659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" t="57432"/>
          <a:stretch/>
        </p:blipFill>
        <p:spPr>
          <a:xfrm>
            <a:off x="4673601" y="4420796"/>
            <a:ext cx="3572712" cy="195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811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FGSM applied with pretrained ResNet50 and ImageNet 2012 valid set</a:t>
            </a:r>
          </a:p>
          <a:p>
            <a:r>
              <a:rPr lang="en-US" altLang="ko-KR" dirty="0"/>
              <a:t>A very mild perturbation is sufficient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D3358BF-4E5F-BCDC-219A-67F73E9C7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2580" y="3005534"/>
            <a:ext cx="3142857" cy="31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8929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EFEA82-EC37-7765-6A96-8157C8C81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2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750CDB-BB73-422F-0EF2-A76B4A182B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689"/>
          <a:stretch/>
        </p:blipFill>
        <p:spPr>
          <a:xfrm>
            <a:off x="2379969" y="2259351"/>
            <a:ext cx="7432061" cy="345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241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EFEA82-EC37-7765-6A96-8157C8C81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4182"/>
            <a:ext cx="10515600" cy="1325563"/>
          </a:xfrm>
        </p:spPr>
        <p:txBody>
          <a:bodyPr/>
          <a:lstStyle/>
          <a:p>
            <a:r>
              <a:rPr lang="en-US" altLang="ko-KR" dirty="0"/>
              <a:t>Experiments 2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8750CDB-BB73-422F-0EF2-A76B4A182B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60" b="-950"/>
          <a:stretch/>
        </p:blipFill>
        <p:spPr>
          <a:xfrm>
            <a:off x="2423280" y="1606799"/>
            <a:ext cx="7034253" cy="495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0591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Since the dimension is very large compared to MNIST, even small epsilon is effective</a:t>
            </a:r>
          </a:p>
          <a:p>
            <a:r>
              <a:rPr lang="en-US" altLang="ko-KR" dirty="0"/>
              <a:t>Therefore it is difficult for humans to recognize perturbation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D8DEC3-ED00-DEB7-61D0-0C6A588495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47" b="-950"/>
          <a:stretch/>
        </p:blipFill>
        <p:spPr>
          <a:xfrm>
            <a:off x="974616" y="3685382"/>
            <a:ext cx="10242768" cy="249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61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an Adversarial examples?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An image with appropriate perturbation to misclassify</a:t>
            </a:r>
          </a:p>
          <a:p>
            <a:r>
              <a:rPr lang="en-US" altLang="ko-KR" dirty="0"/>
              <a:t>Using these to fool the model is called an Adversarial attack</a:t>
            </a:r>
          </a:p>
        </p:txBody>
      </p:sp>
    </p:spTree>
    <p:extLst>
      <p:ext uri="{BB962C8B-B14F-4D97-AF65-F5344CB8AC3E}">
        <p14:creationId xmlns:p14="http://schemas.microsoft.com/office/powerpoint/2010/main" val="12070422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3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property of adversarial examples that can be used in one model for another is called Adversarial Transferability</a:t>
            </a:r>
          </a:p>
          <a:p>
            <a:r>
              <a:rPr lang="en-US" altLang="ko-KR" dirty="0"/>
              <a:t>Use 10% subset of ImageNet 2012 valid set perturbated in pretrained ResNet50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65612CC-A9DF-033E-F02F-713C9F644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521" y="3429000"/>
            <a:ext cx="3155279" cy="316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1819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Experiments 3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Significant accuracy reduction considering that most models exceed 80% for clean inputs</a:t>
            </a:r>
          </a:p>
          <a:p>
            <a:r>
              <a:rPr lang="en-US" altLang="ko-KR" dirty="0"/>
              <a:t>However, both scores showed performance below than the paper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65612CC-A9DF-033E-F02F-713C9F644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521" y="3429000"/>
            <a:ext cx="3155279" cy="316345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8355525-E617-F1E6-0546-B2073F2397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72" y="3429000"/>
            <a:ext cx="3155279" cy="316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5870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This is very similar to gradient descent method</a:t>
            </a:r>
          </a:p>
          <a:p>
            <a:r>
              <a:rPr lang="en-US" altLang="ko-KR" dirty="0"/>
              <a:t>But instead of updating weights of the model in the downward direction, it updates the input in the rising direction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444384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way to make adversarial examples must be very fast to be practical; because you must perturbate and train a bunch of samples</a:t>
            </a:r>
          </a:p>
          <a:p>
            <a:r>
              <a:rPr lang="en-US" altLang="ko-KR" dirty="0"/>
              <a:t>FGSM is very good in the above aspect</a:t>
            </a:r>
          </a:p>
          <a:p>
            <a:r>
              <a:rPr lang="en-US" altLang="ko-KR" dirty="0"/>
              <a:t>Using backpropagation, you can easily get the gradient, and the sign function is very computationally efficient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804FD5-B2DD-7443-7B2D-0F349CE1C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023" y="5135584"/>
            <a:ext cx="4867954" cy="7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3324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Why max norm?</a:t>
            </a:r>
          </a:p>
          <a:p>
            <a:r>
              <a:rPr lang="en-US" altLang="ko-KR" dirty="0"/>
              <a:t>Max norm does not grow with the dimensionality of the problem; but the impact of the perturbation does</a:t>
            </a:r>
          </a:p>
          <a:p>
            <a:r>
              <a:rPr lang="en-US" altLang="ko-KR" dirty="0"/>
              <a:t>Euclidean norm, on the other hand, does</a:t>
            </a:r>
          </a:p>
          <a:p>
            <a:r>
              <a:rPr lang="en-US" altLang="ko-KR" dirty="0"/>
              <a:t>In the photo of Exp. 2, the perturbation, as large as epsilon * dimensionality by Euclidean distance, is not perceived</a:t>
            </a:r>
          </a:p>
        </p:txBody>
      </p:sp>
    </p:spTree>
    <p:extLst>
      <p:ext uri="{BB962C8B-B14F-4D97-AF65-F5344CB8AC3E}">
        <p14:creationId xmlns:p14="http://schemas.microsoft.com/office/powerpoint/2010/main" val="3552115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3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authors argue that nonlinear models are better at defending adversarial examples, since the examples generated by FGSM do not work well in RBFN</a:t>
            </a:r>
          </a:p>
          <a:p>
            <a:r>
              <a:rPr lang="en-US" altLang="ko-KR" dirty="0"/>
              <a:t>But FGSM is a method based on linearity</a:t>
            </a:r>
          </a:p>
          <a:p>
            <a:r>
              <a:rPr lang="en-US" altLang="ko-KR" dirty="0"/>
              <a:t>There was also a significant decrease in accuracy (but less compared to more linear-like networks) in RBFN</a:t>
            </a:r>
          </a:p>
        </p:txBody>
      </p:sp>
    </p:spTree>
    <p:extLst>
      <p:ext uri="{BB962C8B-B14F-4D97-AF65-F5344CB8AC3E}">
        <p14:creationId xmlns:p14="http://schemas.microsoft.com/office/powerpoint/2010/main" val="28712980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4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Consider a sufficiently low-dimensional and simple problem</a:t>
            </a:r>
          </a:p>
          <a:p>
            <a:r>
              <a:rPr lang="en-US" altLang="ko-KR" dirty="0"/>
              <a:t>Making adversarial examples is transforming original samples into points located on the vague part of the decision boundary</a:t>
            </a:r>
          </a:p>
          <a:p>
            <a:r>
              <a:rPr lang="en-US" altLang="ko-KR" dirty="0"/>
              <a:t>But common problems have many classes and are very high-dimensional</a:t>
            </a:r>
          </a:p>
          <a:p>
            <a:r>
              <a:rPr lang="en-US" altLang="ko-KR" dirty="0"/>
              <a:t>How can it be intuitively understood?</a:t>
            </a:r>
          </a:p>
          <a:p>
            <a:r>
              <a:rPr lang="en-US" altLang="ko-KR" dirty="0"/>
              <a:t>Can adversarial transferability be explained in this regard?</a:t>
            </a:r>
          </a:p>
        </p:txBody>
      </p:sp>
    </p:spTree>
    <p:extLst>
      <p:ext uri="{BB962C8B-B14F-4D97-AF65-F5344CB8AC3E}">
        <p14:creationId xmlns:p14="http://schemas.microsoft.com/office/powerpoint/2010/main" val="38759478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Conclusion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Understanding adversarial examples, especially focusing on linearity of models</a:t>
            </a:r>
          </a:p>
          <a:p>
            <a:r>
              <a:rPr lang="en-US" altLang="ko-KR" dirty="0"/>
              <a:t>A simple and fast adversarial attack method for untargeted misclassification, FGSM proposal</a:t>
            </a:r>
          </a:p>
          <a:p>
            <a:r>
              <a:rPr lang="en-US" altLang="ko-KR" dirty="0"/>
              <a:t>i.e., Proposal of a practical adversarial </a:t>
            </a:r>
            <a:r>
              <a:rPr lang="en-US" altLang="ko-KR" dirty="0" err="1"/>
              <a:t>defence</a:t>
            </a:r>
            <a:r>
              <a:rPr lang="en-US" altLang="ko-KR" dirty="0"/>
              <a:t> method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878860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Further study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Clear understanding adversarial examples through the space of data, models and decision boundaries</a:t>
            </a:r>
          </a:p>
          <a:p>
            <a:r>
              <a:rPr lang="en-US" altLang="ko-KR" dirty="0"/>
              <a:t>What it means to not be perceived by humans and how to measure it</a:t>
            </a:r>
          </a:p>
          <a:p>
            <a:r>
              <a:rPr lang="en-US" altLang="ko-KR" dirty="0"/>
              <a:t>Different types of adversarial attack &amp; </a:t>
            </a:r>
            <a:r>
              <a:rPr lang="en-US" altLang="ko-KR" dirty="0" err="1"/>
              <a:t>defence</a:t>
            </a:r>
            <a:r>
              <a:rPr lang="en-US" altLang="ko-KR" dirty="0"/>
              <a:t> methods (e.g. black-box targeted attack)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96869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82408-470F-97CE-467E-BF19A008A1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Thanks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A218EC-96F7-9DFD-2F17-2DFA59B88A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Kim Seung Hwan (overnap@khu.ac.kr)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0824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an Adversarial examples?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One of the important properties of the examples is that the perturbation should NOT be identified by humans</a:t>
            </a:r>
          </a:p>
          <a:p>
            <a:r>
              <a:rPr lang="en-US" altLang="ko-KR" dirty="0"/>
              <a:t>So this is also how to make difficult samples</a:t>
            </a:r>
          </a:p>
          <a:p>
            <a:r>
              <a:rPr lang="en-US" altLang="ko-KR" dirty="0"/>
              <a:t>i.e., It can be viewed as a kind of argumentation</a:t>
            </a:r>
          </a:p>
        </p:txBody>
      </p:sp>
      <p:pic>
        <p:nvPicPr>
          <p:cNvPr id="4" name="Picture 2" descr="Adversarial Example">
            <a:extLst>
              <a:ext uri="{FF2B5EF4-FFF2-40B4-BE49-F238E27FC236}">
                <a16:creationId xmlns:a16="http://schemas.microsoft.com/office/drawing/2014/main" id="{634FB176-DD02-B7FE-B1FE-7C23DCDE5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0" y="3848450"/>
            <a:ext cx="63246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9893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Why are the examples important?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DL models are close to our lives</a:t>
            </a:r>
          </a:p>
          <a:p>
            <a:r>
              <a:rPr lang="en-US" altLang="ko-KR" dirty="0"/>
              <a:t>Maliciously confusing commercial models is likely</a:t>
            </a:r>
          </a:p>
        </p:txBody>
      </p:sp>
    </p:spTree>
    <p:extLst>
      <p:ext uri="{BB962C8B-B14F-4D97-AF65-F5344CB8AC3E}">
        <p14:creationId xmlns:p14="http://schemas.microsoft.com/office/powerpoint/2010/main" val="1873176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Why are the examples important?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Defending the examples increase the robustness of a model</a:t>
            </a:r>
          </a:p>
          <a:p>
            <a:r>
              <a:rPr lang="en-US" altLang="ko-KR" dirty="0"/>
              <a:t>This is especially important in areas where misclassification can lead to serious problem (e.g. self-driving)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143B752-E7BA-5668-B920-A35856062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0462" y="3063875"/>
            <a:ext cx="2573338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159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Types of Adversarial attacks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attacks can be classified into two categories:</a:t>
            </a:r>
          </a:p>
          <a:p>
            <a:pPr marL="0" indent="0">
              <a:buNone/>
            </a:pPr>
            <a:r>
              <a:rPr lang="en-US" altLang="ko-KR" dirty="0"/>
              <a:t>	1. Knowledge level</a:t>
            </a:r>
          </a:p>
          <a:p>
            <a:pPr marL="0" indent="0">
              <a:buNone/>
            </a:pPr>
            <a:r>
              <a:rPr lang="en-US" altLang="ko-KR" dirty="0"/>
              <a:t>	2. Goal level</a:t>
            </a:r>
          </a:p>
        </p:txBody>
      </p:sp>
    </p:spTree>
    <p:extLst>
      <p:ext uri="{BB962C8B-B14F-4D97-AF65-F5344CB8AC3E}">
        <p14:creationId xmlns:p14="http://schemas.microsoft.com/office/powerpoint/2010/main" val="3003397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Types of Adversarial attacks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How much the attacker knows about the model</a:t>
            </a:r>
          </a:p>
          <a:p>
            <a:r>
              <a:rPr lang="en-US" altLang="ko-KR" dirty="0"/>
              <a:t>How complex the goal the attacker wants</a:t>
            </a:r>
          </a:p>
        </p:txBody>
      </p:sp>
    </p:spTree>
    <p:extLst>
      <p:ext uri="{BB962C8B-B14F-4D97-AF65-F5344CB8AC3E}">
        <p14:creationId xmlns:p14="http://schemas.microsoft.com/office/powerpoint/2010/main" val="4153881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Types of Adversarial attacks</a:t>
            </a:r>
            <a:endParaRPr lang="ko-KR" altLang="en-US" dirty="0"/>
          </a:p>
        </p:txBody>
      </p:sp>
      <p:pic>
        <p:nvPicPr>
          <p:cNvPr id="10" name="내용 개체 틀 9">
            <a:extLst>
              <a:ext uri="{FF2B5EF4-FFF2-40B4-BE49-F238E27FC236}">
                <a16:creationId xmlns:a16="http://schemas.microsoft.com/office/drawing/2014/main" id="{825F4749-4C14-21B0-88A8-0C32655D4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5723" y="1825625"/>
            <a:ext cx="41605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641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1048</Words>
  <Application>Microsoft Office PowerPoint</Application>
  <PresentationFormat>와이드스크린</PresentationFormat>
  <Paragraphs>116</Paragraphs>
  <Slides>39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2" baseType="lpstr">
      <vt:lpstr>맑은 고딕</vt:lpstr>
      <vt:lpstr>Arial</vt:lpstr>
      <vt:lpstr>Office 테마</vt:lpstr>
      <vt:lpstr>Adversarial example and Fast Gradient Sign Method</vt:lpstr>
      <vt:lpstr>What is an Adversarial examples?</vt:lpstr>
      <vt:lpstr>What is an Adversarial examples?</vt:lpstr>
      <vt:lpstr>What is an Adversarial examples?</vt:lpstr>
      <vt:lpstr>Why are the examples important?</vt:lpstr>
      <vt:lpstr>Why are the examples important?</vt:lpstr>
      <vt:lpstr>Types of Adversarial attacks</vt:lpstr>
      <vt:lpstr>Types of Adversarial attacks</vt:lpstr>
      <vt:lpstr>Types of Adversarial attacks</vt:lpstr>
      <vt:lpstr>Types of Adversarial attacks</vt:lpstr>
      <vt:lpstr>Types of Adversarial attacks</vt:lpstr>
      <vt:lpstr>Types of Adversarial attacks</vt:lpstr>
      <vt:lpstr>Fast Gradient Sign Method</vt:lpstr>
      <vt:lpstr>Fast Gradient Sign Method</vt:lpstr>
      <vt:lpstr>Fast Gradient Sign Method</vt:lpstr>
      <vt:lpstr>Fast Gradient Sign Method</vt:lpstr>
      <vt:lpstr>Fast Gradient Sign Method</vt:lpstr>
      <vt:lpstr>Fast Gradient Sign Method</vt:lpstr>
      <vt:lpstr>Fast Gradient Sign Method</vt:lpstr>
      <vt:lpstr>Fast Gradient Sign Method</vt:lpstr>
      <vt:lpstr>Fast Gradient Sign Method</vt:lpstr>
      <vt:lpstr>Fast Gradient Sign Method</vt:lpstr>
      <vt:lpstr>Experiments 1</vt:lpstr>
      <vt:lpstr>Experiments 1</vt:lpstr>
      <vt:lpstr>Experiments 1</vt:lpstr>
      <vt:lpstr>Experiments 2</vt:lpstr>
      <vt:lpstr>Experiments 2</vt:lpstr>
      <vt:lpstr>Experiments 2</vt:lpstr>
      <vt:lpstr>Experiments 2</vt:lpstr>
      <vt:lpstr>Experiments 3</vt:lpstr>
      <vt:lpstr>Experiments 3</vt:lpstr>
      <vt:lpstr>Discussion 1</vt:lpstr>
      <vt:lpstr>Discussion 1</vt:lpstr>
      <vt:lpstr>Discussion 2</vt:lpstr>
      <vt:lpstr>Discussion 3</vt:lpstr>
      <vt:lpstr>Discussion 4</vt:lpstr>
      <vt:lpstr>Conclusion</vt:lpstr>
      <vt:lpstr>Further study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Adversarial example and Fast Gradient Sign Method</dc:title>
  <dc:creator>김 승환</dc:creator>
  <cp:lastModifiedBy>김 승환</cp:lastModifiedBy>
  <cp:revision>119</cp:revision>
  <dcterms:created xsi:type="dcterms:W3CDTF">2022-07-10T08:47:28Z</dcterms:created>
  <dcterms:modified xsi:type="dcterms:W3CDTF">2022-07-11T06:56:19Z</dcterms:modified>
</cp:coreProperties>
</file>

<file path=docProps/thumbnail.jpeg>
</file>